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65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29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08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91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37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26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26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32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38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54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46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4109" y="23415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исследования рисков: классические и современные аспекты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83782" y="96982"/>
            <a:ext cx="3255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Лекция 2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1584" y="220218"/>
            <a:ext cx="9144000" cy="158566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78182" y="2454625"/>
            <a:ext cx="89021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основных концепций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риска</a:t>
            </a:r>
          </a:p>
          <a:p>
            <a:pPr>
              <a:lnSpc>
                <a:spcPct val="200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Анализ и синтез теоретических взглядов на риск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43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02327" y="608147"/>
            <a:ext cx="9601200" cy="74959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основных концепций риска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05345" y="1676400"/>
                <a:ext cx="11513127" cy="43690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200" b="0" i="0" dirty="0" smtClean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расч</m:t>
                          </m:r>
                        </m:sub>
                      </m:sSub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n"/>
                          <m:supHide m:val="on"/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𝑹𝒊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</m:sub>
                      </m:sSub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nary>
                        <m:naryPr>
                          <m:chr m:val="∑"/>
                          <m:limLoc m:val="undOvr"/>
                          <m:subHide m:val="on"/>
                          <m:supHide m:val="on"/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𝑸𝒊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</m:sub>
                      </m:sSub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&gt;</m:t>
                      </m:r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d>
                        <m:d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,…,</m:t>
                          </m:r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𝑵</m:t>
                          </m:r>
                        </m:e>
                      </m:d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200" b="1" i="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200" b="1" i="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где</a:t>
                </a:r>
                <a:r>
                  <a:rPr lang="ru-RU" sz="2200" b="1" i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</a:t>
                </a:r>
                <a:r>
                  <a:rPr lang="ru-RU" sz="2200" b="1" i="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– число возможных сценариев реализации проекта;</a:t>
                </a:r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</a:t>
                </a:r>
                <a:r>
                  <a:rPr lang="ru-RU" sz="2200" b="1" i="1" baseline="-250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расч</a:t>
                </a:r>
                <a:r>
                  <a:rPr lang="ru-RU" sz="2200" b="1" i="1" baseline="-2500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200" b="1" i="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средний результат по совокупности многих возможных реализаций;</a:t>
                </a:r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</a:t>
                </a:r>
                <a:r>
                  <a:rPr lang="en-US" sz="2200" b="1" i="1" baseline="-250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</a:t>
                </a:r>
                <a:r>
                  <a:rPr lang="en-US" sz="2200" b="1" i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200" b="1" i="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вероятность реализации благоприятного сценария развития;</a:t>
                </a:r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  <a:p>
                <a:pPr indent="450215"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n-US" sz="2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Q</a:t>
                </a:r>
                <a:r>
                  <a:rPr lang="en-US" sz="2200" b="1" i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 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ru-RU" sz="2200" b="1" i="0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– вероятность реализации неблагоприятного сценария развития.</a:t>
                </a:r>
                <a:endParaRPr lang="ru-RU" sz="22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345" y="1676400"/>
                <a:ext cx="11513127" cy="4369081"/>
              </a:xfrm>
              <a:prstGeom prst="rect">
                <a:avLst/>
              </a:prstGeom>
              <a:blipFill>
                <a:blip r:embed="rId2"/>
                <a:stretch>
                  <a:fillRect b="-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49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80653" y="473586"/>
            <a:ext cx="10778838" cy="1046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en-US" sz="2200" b="1" i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зависимости между природой концепции понимания риска и стратегией организации</a:t>
            </a:r>
            <a:endParaRPr lang="ru-RU" sz="2200" b="1" i="1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445912"/>
              </p:ext>
            </p:extLst>
          </p:nvPr>
        </p:nvGraphicFramePr>
        <p:xfrm>
          <a:off x="1080653" y="1695898"/>
          <a:ext cx="10349345" cy="4455737"/>
        </p:xfrm>
        <a:graphic>
          <a:graphicData uri="http://schemas.openxmlformats.org/drawingml/2006/table">
            <a:tbl>
              <a:tblPr firstRow="1" firstCol="1" bandRow="1"/>
              <a:tblGrid>
                <a:gridCol w="2069869">
                  <a:extLst>
                    <a:ext uri="{9D8B030D-6E8A-4147-A177-3AD203B41FA5}">
                      <a16:colId xmlns:a16="http://schemas.microsoft.com/office/drawing/2014/main" val="956780698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1781453924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3889600682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2491324961"/>
                    </a:ext>
                  </a:extLst>
                </a:gridCol>
                <a:gridCol w="2069869">
                  <a:extLst>
                    <a:ext uri="{9D8B030D-6E8A-4147-A177-3AD203B41FA5}">
                      <a16:colId xmlns:a16="http://schemas.microsoft.com/office/drawing/2014/main" val="1983646360"/>
                    </a:ext>
                  </a:extLst>
                </a:gridCol>
              </a:tblGrid>
              <a:tr h="32232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Концепция риска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Стратегия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Стратегическая цель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Действия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Центры ответственности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642467"/>
                  </a:ext>
                </a:extLst>
              </a:tr>
              <a:tr h="1289285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Опасность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Консервативная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(приверженность традициям, уклонение от риска)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Сокращение вероятности негативных событий посредством распределения ресурсов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Соблюдение рамок корпоративного регламента, мероприятия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страхованию риска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Финансовые контролеры, аудиторы,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страховые менеджеры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033296"/>
                  </a:ext>
                </a:extLst>
              </a:tr>
              <a:tr h="1128125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Неопределенность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Умеренная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(хеджирование, нацеленность на результат)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Сокращение разрыва между ожиданием и фактическим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результатом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Анализ и оценка информации, построение дерева сценариев и прогнозных полей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Аналитики, линейные менеджеры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6267682"/>
                  </a:ext>
                </a:extLst>
              </a:tr>
              <a:tr h="1611607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Возможность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Агрессивная (склонность к риску, нацеленность на повышение стоимости компании)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Максимизация положительного эффекта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Использование возможностей извлечения максимального дохода,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соответствующего высокому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риску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Высший менеджмент, экономическое управление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9936" marR="599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969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68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80653" y="473586"/>
            <a:ext cx="10778838" cy="538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i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Концепции анализа риска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077977"/>
              </p:ext>
            </p:extLst>
          </p:nvPr>
        </p:nvGraphicFramePr>
        <p:xfrm>
          <a:off x="457199" y="1275817"/>
          <a:ext cx="11208328" cy="5153905"/>
        </p:xfrm>
        <a:graphic>
          <a:graphicData uri="http://schemas.openxmlformats.org/drawingml/2006/table">
            <a:tbl>
              <a:tblPr firstRow="1" firstCol="1" bandRow="1"/>
              <a:tblGrid>
                <a:gridCol w="1995055">
                  <a:extLst>
                    <a:ext uri="{9D8B030D-6E8A-4147-A177-3AD203B41FA5}">
                      <a16:colId xmlns:a16="http://schemas.microsoft.com/office/drawing/2014/main" val="380353507"/>
                    </a:ext>
                  </a:extLst>
                </a:gridCol>
                <a:gridCol w="2175163">
                  <a:extLst>
                    <a:ext uri="{9D8B030D-6E8A-4147-A177-3AD203B41FA5}">
                      <a16:colId xmlns:a16="http://schemas.microsoft.com/office/drawing/2014/main" val="823520365"/>
                    </a:ext>
                  </a:extLst>
                </a:gridCol>
                <a:gridCol w="2355273">
                  <a:extLst>
                    <a:ext uri="{9D8B030D-6E8A-4147-A177-3AD203B41FA5}">
                      <a16:colId xmlns:a16="http://schemas.microsoft.com/office/drawing/2014/main" val="1762414994"/>
                    </a:ext>
                  </a:extLst>
                </a:gridCol>
                <a:gridCol w="2660073">
                  <a:extLst>
                    <a:ext uri="{9D8B030D-6E8A-4147-A177-3AD203B41FA5}">
                      <a16:colId xmlns:a16="http://schemas.microsoft.com/office/drawing/2014/main" val="892425710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987132449"/>
                    </a:ext>
                  </a:extLst>
                </a:gridCol>
              </a:tblGrid>
              <a:tr h="1526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концепции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применения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443139"/>
                  </a:ext>
                </a:extLst>
              </a:tr>
              <a:tr h="114508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Технократическая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исследования как кибернетическая система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частоты возникновения опасных явлений; оценка последствий их наступления 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вероятности наступления рисковых (катастрофических) событий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Усреднение (группировка) статистических данных во временном и пространственном разрезе 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001975"/>
                  </a:ext>
                </a:extLst>
              </a:tr>
              <a:tr h="61071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 исследования в системе экономических отношений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риска в системе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маржинального анализа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Максимизация полезности ресурсного потенциала 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(диверсификация) ресурсов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911277"/>
                  </a:ext>
                </a:extLst>
              </a:tr>
              <a:tr h="91607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Психологическая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 и риск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субъективных предпочтений относительно вероятностей наступления рисковых событий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 индивидуумов научного восприятия наступления и последствий  нежелательных событий и объективного отношения к риску</a:t>
                      </a:r>
                      <a:endParaRPr lang="ru-RU" sz="1400" b="1" i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Анкетирование, экспертные опросы, обработка результатов исследования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317710"/>
                  </a:ext>
                </a:extLst>
              </a:tr>
              <a:tr h="15267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Социологическая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 и риск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Интерпретация нежелательных последствий с учетом ценностей и интересов различных социальных групп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 социума научного восприятия наступления и последствий  нежелательных событий, объективного отношения к риску 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Анкетирование, экспертные опросы, обработка результатов исследования с учетом последующего использования в </a:t>
                      </a:r>
                      <a:r>
                        <a:rPr lang="en-US" sz="14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ru-RU" sz="14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-технологиях</a:t>
                      </a:r>
                      <a:endParaRPr lang="ru-RU" sz="14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820" marR="208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049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26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38200" y="-56017"/>
            <a:ext cx="1077883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</a:t>
            </a:r>
            <a:r>
              <a:rPr 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i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Концепции управления рисками</a:t>
            </a:r>
            <a:endParaRPr lang="ru-RU" sz="22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78241"/>
              </p:ext>
            </p:extLst>
          </p:nvPr>
        </p:nvGraphicFramePr>
        <p:xfrm>
          <a:off x="221673" y="500708"/>
          <a:ext cx="11623963" cy="6357292"/>
        </p:xfrm>
        <a:graphic>
          <a:graphicData uri="http://schemas.openxmlformats.org/drawingml/2006/table">
            <a:tbl>
              <a:tblPr firstRow="1" firstCol="1" bandRow="1"/>
              <a:tblGrid>
                <a:gridCol w="2008909">
                  <a:extLst>
                    <a:ext uri="{9D8B030D-6E8A-4147-A177-3AD203B41FA5}">
                      <a16:colId xmlns:a16="http://schemas.microsoft.com/office/drawing/2014/main" val="3944195913"/>
                    </a:ext>
                  </a:extLst>
                </a:gridCol>
                <a:gridCol w="3944201">
                  <a:extLst>
                    <a:ext uri="{9D8B030D-6E8A-4147-A177-3AD203B41FA5}">
                      <a16:colId xmlns:a16="http://schemas.microsoft.com/office/drawing/2014/main" val="2623023456"/>
                    </a:ext>
                  </a:extLst>
                </a:gridCol>
                <a:gridCol w="5670853">
                  <a:extLst>
                    <a:ext uri="{9D8B030D-6E8A-4147-A177-3AD203B41FA5}">
                      <a16:colId xmlns:a16="http://schemas.microsoft.com/office/drawing/2014/main" val="3881018466"/>
                    </a:ext>
                  </a:extLst>
                </a:gridCol>
              </a:tblGrid>
              <a:tr h="15370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концепции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Сфера применения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Содержание 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771952"/>
                  </a:ext>
                </a:extLst>
              </a:tr>
              <a:tr h="48438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Статическая (классическая концепция минимизации  риска)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Экономические субъекты, параметры деятельности которых на протяжении достаточно длительного периода времени остаются неизменными (стабильными)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Приспособленчество: действия по предотвращению или снижению рисков остаются неизменными в процессе реализации однократно принятого управленческого решения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3896461"/>
                  </a:ext>
                </a:extLst>
              </a:tr>
              <a:tr h="614831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Динамическая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Экономические субъекты, в том числе финансово-промышленные группы, финансовые компании, обладающие крупным капиталом, параметры деятельности которых зависимы от временного фактора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Конформизм  (исходит от представления о риске как об опасности): управление рисками сосредотачивается на защите бизнеса от возможных потерь с помощью процедур приспособления и методов страхования от потерь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599116"/>
                  </a:ext>
                </a:extLst>
              </a:tr>
              <a:tr h="4611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Перфоманс</a:t>
                      </a: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(ориентация на развитие, свершение): не только исследование поля рисковых ситуаций, но и их принятие и управление внедрением с целью извлечения максимума дохода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806050"/>
                  </a:ext>
                </a:extLst>
              </a:tr>
              <a:tr h="61483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Адаптивного динамического управления риском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Экономические субъекты, в том числе финансово-промышленные группы, финансовые компании, ориентированные на рост капитала и рыночной стоимости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Оперативное  реагирование и управление рисками в отношении минимизации последствий внезапно возникающих рисков; настройка под ошибки прогноза и демпфирование рассогласований в режиме активного управления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491865"/>
                  </a:ext>
                </a:extLst>
              </a:tr>
              <a:tr h="46112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Неоклассическая концепция предельной полезности от управленческого </a:t>
                      </a:r>
                      <a:r>
                        <a:rPr lang="ru-RU" sz="1100" b="1" i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решения</a:t>
                      </a:r>
                      <a:r>
                        <a:rPr lang="en-US" sz="1100" b="1" i="1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</a:t>
                      </a: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условиях риска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Хозяйствующий субъект, склонный к риску и принимающий решение идти на риск в целях получения некоторого уровня дохода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Риск – статистическая характеристика отклонения ожидаемой доходности, Действия ЛПР  продиктованы принципами предельной полезности в условиях неопределенности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818441"/>
                  </a:ext>
                </a:extLst>
              </a:tr>
              <a:tr h="7685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Концепция приемлемого  риска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Макроуровень, сложные организационно-экономические системы, территориальные образования, кластеры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Риск должен быть снижен не до уровня его полного или частичного отсутствия, а до некоторого приемлемого уровня, при котором производственно-хозяйственная деятельность экономических агентов организационно-экономической системы не будет претерпевать качественных изменений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875284"/>
                  </a:ext>
                </a:extLst>
              </a:tr>
              <a:tr h="61483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Концепция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риска как ресурса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Макроуровень, сложные организационно-экономические системы, территориальные образования, кластеры, в которых может быть реализован ресурсо-подобный тип риска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 рисками идентично управлению ресурсами в классической теории менеджмента. Оптимизация затрат на управление риском должна осуществляться путем сопоставления их с предельными издержками  и доходами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434998"/>
                  </a:ext>
                </a:extLst>
              </a:tr>
              <a:tr h="107595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Интегрированная концепция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управления риском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Экономические субъекты, характеризующиеся устойчивостью параметров. Сложные организационно-экономические системы на макро- и мезоуровне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Комбинация концепций минимизации риска, приемлемого риска и риска как ресурса. В основе концепции лежит принцип ресурсоемкости рисков, оценочным показателем которой выступает коэффициент риска. В концепции предлагается и научно обосновывается подход, сочетающий в себе ресурсное представление о риске и выборе управления решения с подходом оценки полезности управленческого воздействия и рисков, которое данное воздействие в себе содержит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405276"/>
                  </a:ext>
                </a:extLst>
              </a:tr>
              <a:tr h="7685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Концепция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всеобщего риска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Макроуровень, сложные организационно-экономические системы, территориальные образования, кластеры</a:t>
                      </a:r>
                      <a:endParaRPr lang="ru-RU" sz="1100" b="1" i="1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Разновидность концепции риска как ресурса с некоторым изменением взгляда на цели управления рисками в виде балансирования между типами производств. Риск – ресурсный объект управления, содержащий в себе возможность поддержания баланса между производством благ и производством потерь</a:t>
                      </a:r>
                      <a:endParaRPr lang="ru-RU" sz="1100" b="1" i="1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6257" marR="162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1950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44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3455" y="207220"/>
            <a:ext cx="118802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Анализ и синтез теоретических взглядов на риск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Rectangle 70"/>
          <p:cNvSpPr>
            <a:spLocks noChangeArrowheads="1"/>
          </p:cNvSpPr>
          <p:nvPr/>
        </p:nvSpPr>
        <p:spPr bwMode="auto">
          <a:xfrm>
            <a:off x="3131127" y="133942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8" name="Группа 57"/>
          <p:cNvGrpSpPr/>
          <p:nvPr/>
        </p:nvGrpSpPr>
        <p:grpSpPr>
          <a:xfrm>
            <a:off x="830506" y="1006917"/>
            <a:ext cx="10024065" cy="5241483"/>
            <a:chOff x="2784263" y="1571059"/>
            <a:chExt cx="6274588" cy="4417824"/>
          </a:xfrm>
        </p:grpSpPr>
        <p:sp>
          <p:nvSpPr>
            <p:cNvPr id="35" name="Rectangle 798"/>
            <p:cNvSpPr>
              <a:spLocks noChangeArrowheads="1"/>
            </p:cNvSpPr>
            <p:nvPr/>
          </p:nvSpPr>
          <p:spPr bwMode="auto">
            <a:xfrm>
              <a:off x="5015490" y="2113829"/>
              <a:ext cx="1755775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1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Неоклассическая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794"/>
            <p:cNvSpPr>
              <a:spLocks noChangeArrowheads="1"/>
            </p:cNvSpPr>
            <p:nvPr/>
          </p:nvSpPr>
          <p:spPr bwMode="auto">
            <a:xfrm>
              <a:off x="3018414" y="4518891"/>
              <a:ext cx="2021160" cy="14699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риск – возможный ущерб вследствие экономического действия; 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предпринимательский доход включает: процент как долю на вложенный капитал и плату за риск как возмещение риска 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795"/>
            <p:cNvSpPr>
              <a:spLocks noChangeArrowheads="1"/>
            </p:cNvSpPr>
            <p:nvPr/>
          </p:nvSpPr>
          <p:spPr bwMode="auto">
            <a:xfrm>
              <a:off x="3073977" y="2123354"/>
              <a:ext cx="1739900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1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Классическая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AutoShape 796"/>
            <p:cNvSpPr>
              <a:spLocks noChangeShapeType="1"/>
            </p:cNvSpPr>
            <p:nvPr/>
          </p:nvSpPr>
          <p:spPr bwMode="auto">
            <a:xfrm>
              <a:off x="4223327" y="1883641"/>
              <a:ext cx="0" cy="241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AutoShape 799"/>
            <p:cNvSpPr>
              <a:spLocks noChangeShapeType="1"/>
            </p:cNvSpPr>
            <p:nvPr/>
          </p:nvSpPr>
          <p:spPr bwMode="auto">
            <a:xfrm>
              <a:off x="7860290" y="4220441"/>
              <a:ext cx="0" cy="298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800"/>
            <p:cNvSpPr>
              <a:spLocks noChangeArrowheads="1"/>
            </p:cNvSpPr>
            <p:nvPr/>
          </p:nvSpPr>
          <p:spPr bwMode="auto">
            <a:xfrm>
              <a:off x="6912552" y="2113829"/>
              <a:ext cx="2082800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1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Постнеоклассическая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AutoShape 801"/>
            <p:cNvSpPr>
              <a:spLocks noChangeShapeType="1"/>
            </p:cNvSpPr>
            <p:nvPr/>
          </p:nvSpPr>
          <p:spPr bwMode="auto">
            <a:xfrm>
              <a:off x="5909252" y="1883641"/>
              <a:ext cx="0" cy="241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AutoShape 802"/>
            <p:cNvSpPr>
              <a:spLocks noChangeShapeType="1"/>
            </p:cNvSpPr>
            <p:nvPr/>
          </p:nvSpPr>
          <p:spPr bwMode="auto">
            <a:xfrm>
              <a:off x="7804727" y="1883641"/>
              <a:ext cx="0" cy="241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803"/>
            <p:cNvSpPr>
              <a:spLocks noChangeArrowheads="1"/>
            </p:cNvSpPr>
            <p:nvPr/>
          </p:nvSpPr>
          <p:spPr bwMode="auto">
            <a:xfrm>
              <a:off x="4023302" y="2696441"/>
              <a:ext cx="4029075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Сторонники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04"/>
            <p:cNvSpPr>
              <a:spLocks noChangeArrowheads="1"/>
            </p:cNvSpPr>
            <p:nvPr/>
          </p:nvSpPr>
          <p:spPr bwMode="auto">
            <a:xfrm>
              <a:off x="2784263" y="3182217"/>
              <a:ext cx="2255312" cy="5540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Д.С. Милль, И.У.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Сениор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Г.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Селигман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Ж.Б.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Сэй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Д.М. Кларк, К. Маркс,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И. фон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Тюнен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805"/>
            <p:cNvSpPr>
              <a:spLocks noChangeArrowheads="1"/>
            </p:cNvSpPr>
            <p:nvPr/>
          </p:nvSpPr>
          <p:spPr bwMode="auto">
            <a:xfrm>
              <a:off x="5325052" y="3182216"/>
              <a:ext cx="1739900" cy="4905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Ф. Найт, А. Маршалл, А. Пигу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Rectangle 806"/>
            <p:cNvSpPr>
              <a:spLocks noChangeArrowheads="1"/>
            </p:cNvSpPr>
            <p:nvPr/>
          </p:nvSpPr>
          <p:spPr bwMode="auto">
            <a:xfrm>
              <a:off x="7255452" y="3182216"/>
              <a:ext cx="1739900" cy="4905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Д.М. Кейнс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AutoShape 807"/>
            <p:cNvSpPr>
              <a:spLocks noChangeShapeType="1"/>
            </p:cNvSpPr>
            <p:nvPr/>
          </p:nvSpPr>
          <p:spPr bwMode="auto">
            <a:xfrm>
              <a:off x="4223327" y="2959966"/>
              <a:ext cx="0" cy="231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AutoShape 808"/>
            <p:cNvSpPr>
              <a:spLocks noChangeShapeType="1"/>
            </p:cNvSpPr>
            <p:nvPr/>
          </p:nvSpPr>
          <p:spPr bwMode="auto">
            <a:xfrm>
              <a:off x="5909252" y="2959966"/>
              <a:ext cx="0" cy="231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AutoShape 809"/>
            <p:cNvSpPr>
              <a:spLocks noChangeShapeType="1"/>
            </p:cNvSpPr>
            <p:nvPr/>
          </p:nvSpPr>
          <p:spPr bwMode="auto">
            <a:xfrm>
              <a:off x="7804727" y="2959966"/>
              <a:ext cx="0" cy="231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AutoShape 810"/>
            <p:cNvSpPr>
              <a:spLocks/>
            </p:cNvSpPr>
            <p:nvPr/>
          </p:nvSpPr>
          <p:spPr bwMode="auto">
            <a:xfrm rot="16200000">
              <a:off x="5894171" y="935110"/>
              <a:ext cx="273050" cy="3176588"/>
            </a:xfrm>
            <a:prstGeom prst="leftBrace">
              <a:avLst>
                <a:gd name="adj1" fmla="val 96948"/>
                <a:gd name="adj2" fmla="val 4971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811"/>
            <p:cNvSpPr>
              <a:spLocks noChangeArrowheads="1"/>
            </p:cNvSpPr>
            <p:nvPr/>
          </p:nvSpPr>
          <p:spPr bwMode="auto">
            <a:xfrm>
              <a:off x="4023302" y="3958504"/>
              <a:ext cx="4029075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Основные положения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AutoShape 812"/>
            <p:cNvSpPr>
              <a:spLocks/>
            </p:cNvSpPr>
            <p:nvPr/>
          </p:nvSpPr>
          <p:spPr bwMode="auto">
            <a:xfrm rot="16200000">
              <a:off x="6010989" y="2280845"/>
              <a:ext cx="273050" cy="3176587"/>
            </a:xfrm>
            <a:prstGeom prst="leftBrace">
              <a:avLst>
                <a:gd name="adj1" fmla="val 96948"/>
                <a:gd name="adj2" fmla="val 4971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Rectangle 813"/>
            <p:cNvSpPr>
              <a:spLocks noChangeArrowheads="1"/>
            </p:cNvSpPr>
            <p:nvPr/>
          </p:nvSpPr>
          <p:spPr bwMode="auto">
            <a:xfrm>
              <a:off x="5156777" y="4509366"/>
              <a:ext cx="2024335" cy="1479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предприятие работает в условиях неопределенности; прибыль – величина случайная и переменная;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критерии деятельности предприятия: размеры ожидаемой прибыли и величиной ее возможных колебаний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814"/>
            <p:cNvSpPr>
              <a:spLocks noChangeArrowheads="1"/>
            </p:cNvSpPr>
            <p:nvPr/>
          </p:nvSpPr>
          <p:spPr bwMode="auto">
            <a:xfrm>
              <a:off x="7298315" y="4509366"/>
              <a:ext cx="1760536" cy="1479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предпринимательский риск должен учитывать: потери ожидаемой выгоды от непредвиденных обстоятельств; ссуды; реальной стоимости денег во времени; склонность «к азарту»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AutoShape 815"/>
            <p:cNvSpPr>
              <a:spLocks noChangeShapeType="1"/>
            </p:cNvSpPr>
            <p:nvPr/>
          </p:nvSpPr>
          <p:spPr bwMode="auto">
            <a:xfrm>
              <a:off x="4223327" y="4220441"/>
              <a:ext cx="0" cy="298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AutoShape 816"/>
            <p:cNvSpPr>
              <a:spLocks noChangeShapeType="1"/>
            </p:cNvSpPr>
            <p:nvPr/>
          </p:nvSpPr>
          <p:spPr bwMode="auto">
            <a:xfrm>
              <a:off x="6121977" y="4220441"/>
              <a:ext cx="0" cy="298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797"/>
            <p:cNvSpPr>
              <a:spLocks noChangeArrowheads="1"/>
            </p:cNvSpPr>
            <p:nvPr/>
          </p:nvSpPr>
          <p:spPr bwMode="auto">
            <a:xfrm>
              <a:off x="4023302" y="1571059"/>
              <a:ext cx="4029075" cy="2714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Теории рисков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Прямоугольник 58"/>
          <p:cNvSpPr/>
          <p:nvPr/>
        </p:nvSpPr>
        <p:spPr>
          <a:xfrm>
            <a:off x="1483590" y="6324092"/>
            <a:ext cx="288329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 – Теории риска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19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3455" y="207220"/>
            <a:ext cx="118802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Анализ и синтез теоретических взглядов на риск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Rectangle 70"/>
          <p:cNvSpPr>
            <a:spLocks noChangeArrowheads="1"/>
          </p:cNvSpPr>
          <p:nvPr/>
        </p:nvSpPr>
        <p:spPr bwMode="auto">
          <a:xfrm>
            <a:off x="3131127" y="133942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8" name="Группа 57"/>
          <p:cNvGrpSpPr/>
          <p:nvPr/>
        </p:nvGrpSpPr>
        <p:grpSpPr>
          <a:xfrm>
            <a:off x="830506" y="1006917"/>
            <a:ext cx="10024065" cy="5241483"/>
            <a:chOff x="2784263" y="1571059"/>
            <a:chExt cx="6274588" cy="4417824"/>
          </a:xfrm>
        </p:grpSpPr>
        <p:sp>
          <p:nvSpPr>
            <p:cNvPr id="35" name="Rectangle 798"/>
            <p:cNvSpPr>
              <a:spLocks noChangeArrowheads="1"/>
            </p:cNvSpPr>
            <p:nvPr/>
          </p:nvSpPr>
          <p:spPr bwMode="auto">
            <a:xfrm>
              <a:off x="5015490" y="2113829"/>
              <a:ext cx="1755775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1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Неоклассическая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794"/>
            <p:cNvSpPr>
              <a:spLocks noChangeArrowheads="1"/>
            </p:cNvSpPr>
            <p:nvPr/>
          </p:nvSpPr>
          <p:spPr bwMode="auto">
            <a:xfrm>
              <a:off x="3018414" y="4518891"/>
              <a:ext cx="2021160" cy="14699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риск – возможный ущерб вследствие экономического действия; 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предпринимательский доход включает: процент как долю на вложенный капитал и плату за риск как возмещение риска 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795"/>
            <p:cNvSpPr>
              <a:spLocks noChangeArrowheads="1"/>
            </p:cNvSpPr>
            <p:nvPr/>
          </p:nvSpPr>
          <p:spPr bwMode="auto">
            <a:xfrm>
              <a:off x="3073977" y="2123354"/>
              <a:ext cx="1739900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1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Классическая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AutoShape 796"/>
            <p:cNvSpPr>
              <a:spLocks noChangeShapeType="1"/>
            </p:cNvSpPr>
            <p:nvPr/>
          </p:nvSpPr>
          <p:spPr bwMode="auto">
            <a:xfrm>
              <a:off x="4223327" y="1883641"/>
              <a:ext cx="0" cy="241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AutoShape 799"/>
            <p:cNvSpPr>
              <a:spLocks noChangeShapeType="1"/>
            </p:cNvSpPr>
            <p:nvPr/>
          </p:nvSpPr>
          <p:spPr bwMode="auto">
            <a:xfrm>
              <a:off x="7860290" y="4220441"/>
              <a:ext cx="0" cy="298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800"/>
            <p:cNvSpPr>
              <a:spLocks noChangeArrowheads="1"/>
            </p:cNvSpPr>
            <p:nvPr/>
          </p:nvSpPr>
          <p:spPr bwMode="auto">
            <a:xfrm>
              <a:off x="6912552" y="2113829"/>
              <a:ext cx="2082800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1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Постнеоклассическая</a:t>
              </a: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AutoShape 801"/>
            <p:cNvSpPr>
              <a:spLocks noChangeShapeType="1"/>
            </p:cNvSpPr>
            <p:nvPr/>
          </p:nvSpPr>
          <p:spPr bwMode="auto">
            <a:xfrm>
              <a:off x="5909252" y="1883641"/>
              <a:ext cx="0" cy="241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AutoShape 802"/>
            <p:cNvSpPr>
              <a:spLocks noChangeShapeType="1"/>
            </p:cNvSpPr>
            <p:nvPr/>
          </p:nvSpPr>
          <p:spPr bwMode="auto">
            <a:xfrm>
              <a:off x="7804727" y="1883641"/>
              <a:ext cx="0" cy="241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803"/>
            <p:cNvSpPr>
              <a:spLocks noChangeArrowheads="1"/>
            </p:cNvSpPr>
            <p:nvPr/>
          </p:nvSpPr>
          <p:spPr bwMode="auto">
            <a:xfrm>
              <a:off x="4023302" y="2696441"/>
              <a:ext cx="4029075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Сторонники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804"/>
            <p:cNvSpPr>
              <a:spLocks noChangeArrowheads="1"/>
            </p:cNvSpPr>
            <p:nvPr/>
          </p:nvSpPr>
          <p:spPr bwMode="auto">
            <a:xfrm>
              <a:off x="2784263" y="3182217"/>
              <a:ext cx="2255312" cy="5540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Д.С. Милль, И.У.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Сениор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Г.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Селигман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Ж.Б.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Сэй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Д.М. Кларк, К. Маркс,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И. фон </a:t>
              </a:r>
              <a:r>
                <a:rPr kumimoji="0" lang="ru-RU" altLang="ru-RU" sz="1400" b="0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Тюнен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805"/>
            <p:cNvSpPr>
              <a:spLocks noChangeArrowheads="1"/>
            </p:cNvSpPr>
            <p:nvPr/>
          </p:nvSpPr>
          <p:spPr bwMode="auto">
            <a:xfrm>
              <a:off x="5325052" y="3182216"/>
              <a:ext cx="1739900" cy="4905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Ф. Найт, А. Маршалл, А. Пигу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Rectangle 806"/>
            <p:cNvSpPr>
              <a:spLocks noChangeArrowheads="1"/>
            </p:cNvSpPr>
            <p:nvPr/>
          </p:nvSpPr>
          <p:spPr bwMode="auto">
            <a:xfrm>
              <a:off x="7255452" y="3182216"/>
              <a:ext cx="1739900" cy="4905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Д.М. Кейнс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AutoShape 807"/>
            <p:cNvSpPr>
              <a:spLocks noChangeShapeType="1"/>
            </p:cNvSpPr>
            <p:nvPr/>
          </p:nvSpPr>
          <p:spPr bwMode="auto">
            <a:xfrm>
              <a:off x="4223327" y="2959966"/>
              <a:ext cx="0" cy="231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AutoShape 808"/>
            <p:cNvSpPr>
              <a:spLocks noChangeShapeType="1"/>
            </p:cNvSpPr>
            <p:nvPr/>
          </p:nvSpPr>
          <p:spPr bwMode="auto">
            <a:xfrm>
              <a:off x="5909252" y="2959966"/>
              <a:ext cx="0" cy="231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AutoShape 809"/>
            <p:cNvSpPr>
              <a:spLocks noChangeShapeType="1"/>
            </p:cNvSpPr>
            <p:nvPr/>
          </p:nvSpPr>
          <p:spPr bwMode="auto">
            <a:xfrm>
              <a:off x="7804727" y="2959966"/>
              <a:ext cx="0" cy="231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AutoShape 810"/>
            <p:cNvSpPr>
              <a:spLocks/>
            </p:cNvSpPr>
            <p:nvPr/>
          </p:nvSpPr>
          <p:spPr bwMode="auto">
            <a:xfrm rot="16200000">
              <a:off x="5894171" y="935110"/>
              <a:ext cx="273050" cy="3176588"/>
            </a:xfrm>
            <a:prstGeom prst="leftBrace">
              <a:avLst>
                <a:gd name="adj1" fmla="val 96948"/>
                <a:gd name="adj2" fmla="val 4971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811"/>
            <p:cNvSpPr>
              <a:spLocks noChangeArrowheads="1"/>
            </p:cNvSpPr>
            <p:nvPr/>
          </p:nvSpPr>
          <p:spPr bwMode="auto">
            <a:xfrm>
              <a:off x="4023302" y="3958504"/>
              <a:ext cx="4029075" cy="2730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Основные положения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AutoShape 812"/>
            <p:cNvSpPr>
              <a:spLocks/>
            </p:cNvSpPr>
            <p:nvPr/>
          </p:nvSpPr>
          <p:spPr bwMode="auto">
            <a:xfrm rot="16200000">
              <a:off x="6010989" y="2280845"/>
              <a:ext cx="273050" cy="3176587"/>
            </a:xfrm>
            <a:prstGeom prst="leftBrace">
              <a:avLst>
                <a:gd name="adj1" fmla="val 96948"/>
                <a:gd name="adj2" fmla="val 4971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Rectangle 813"/>
            <p:cNvSpPr>
              <a:spLocks noChangeArrowheads="1"/>
            </p:cNvSpPr>
            <p:nvPr/>
          </p:nvSpPr>
          <p:spPr bwMode="auto">
            <a:xfrm>
              <a:off x="5156777" y="4509366"/>
              <a:ext cx="2024335" cy="1479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предприятие работает в условиях неопределенности; прибыль – величина случайная и переменная;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критерии деятельности предприятия: размеры ожидаемой прибыли и величиной ее возможных колебаний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814"/>
            <p:cNvSpPr>
              <a:spLocks noChangeArrowheads="1"/>
            </p:cNvSpPr>
            <p:nvPr/>
          </p:nvSpPr>
          <p:spPr bwMode="auto">
            <a:xfrm>
              <a:off x="7298315" y="4509366"/>
              <a:ext cx="1760536" cy="1479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предпринимательский риск должен учитывать: потери ожидаемой выгоды от непредвиденных обстоятельств; ссуды; реальной стоимости денег во времени; склонность «к азарту»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AutoShape 815"/>
            <p:cNvSpPr>
              <a:spLocks noChangeShapeType="1"/>
            </p:cNvSpPr>
            <p:nvPr/>
          </p:nvSpPr>
          <p:spPr bwMode="auto">
            <a:xfrm>
              <a:off x="4223327" y="4220441"/>
              <a:ext cx="0" cy="298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AutoShape 816"/>
            <p:cNvSpPr>
              <a:spLocks noChangeShapeType="1"/>
            </p:cNvSpPr>
            <p:nvPr/>
          </p:nvSpPr>
          <p:spPr bwMode="auto">
            <a:xfrm>
              <a:off x="6121977" y="4220441"/>
              <a:ext cx="0" cy="298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797"/>
            <p:cNvSpPr>
              <a:spLocks noChangeArrowheads="1"/>
            </p:cNvSpPr>
            <p:nvPr/>
          </p:nvSpPr>
          <p:spPr bwMode="auto">
            <a:xfrm>
              <a:off x="4023302" y="1571059"/>
              <a:ext cx="4029075" cy="27146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Теории рисков</a:t>
              </a: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Прямоугольник 58"/>
          <p:cNvSpPr/>
          <p:nvPr/>
        </p:nvSpPr>
        <p:spPr>
          <a:xfrm>
            <a:off x="1483590" y="6324092"/>
            <a:ext cx="288329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 – Теории риска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25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1014</Words>
  <Application>Microsoft Office PowerPoint</Application>
  <PresentationFormat>Широкоэкранный</PresentationFormat>
  <Paragraphs>137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Тема Office</vt:lpstr>
      <vt:lpstr> Теоретические основы исследования рисков: классические и современные аспекты</vt:lpstr>
      <vt:lpstr>План лекции:</vt:lpstr>
      <vt:lpstr>1.Характеристика основных концепций риска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основы исследования рисков: классические и современные аспекты</dc:title>
  <dc:creator>maxstatbar</dc:creator>
  <cp:lastModifiedBy>maxstatbar</cp:lastModifiedBy>
  <cp:revision>4</cp:revision>
  <dcterms:created xsi:type="dcterms:W3CDTF">2020-02-12T09:23:04Z</dcterms:created>
  <dcterms:modified xsi:type="dcterms:W3CDTF">2020-02-12T09:46:40Z</dcterms:modified>
</cp:coreProperties>
</file>